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1" r:id="rId13"/>
    <p:sldId id="25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C5DC0-0128-4667-93CA-CEB8760871DB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5191-F776-44B4-8326-0F9D9D772C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F5191-F776-44B4-8326-0F9D9D772C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E8F4E45-22E4-4953-A473-9D31FABAACA1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7EF2B2-1E87-41F9-88CE-264A0434996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4E45-22E4-4953-A473-9D31FABAACA1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F2B2-1E87-41F9-88CE-264A0434996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E8F4E45-22E4-4953-A473-9D31FABAACA1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B7EF2B2-1E87-41F9-88CE-264A0434996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4E45-22E4-4953-A473-9D31FABAACA1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7EF2B2-1E87-41F9-88CE-264A043499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4E45-22E4-4953-A473-9D31FABAACA1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B7EF2B2-1E87-41F9-88CE-264A043499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8F4E45-22E4-4953-A473-9D31FABAACA1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7EF2B2-1E87-41F9-88CE-264A043499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8F4E45-22E4-4953-A473-9D31FABAACA1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7EF2B2-1E87-41F9-88CE-264A043499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4E45-22E4-4953-A473-9D31FABAACA1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7EF2B2-1E87-41F9-88CE-264A0434996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4E45-22E4-4953-A473-9D31FABAACA1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7EF2B2-1E87-41F9-88CE-264A0434996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4E45-22E4-4953-A473-9D31FABAACA1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7EF2B2-1E87-41F9-88CE-264A043499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E8F4E45-22E4-4953-A473-9D31FABAACA1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B7EF2B2-1E87-41F9-88CE-264A0434996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E8F4E45-22E4-4953-A473-9D31FABAACA1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7EF2B2-1E87-41F9-88CE-264A0434996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Máquinas de Estado Finito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Mtra. Carolina Galaviz Inzunza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 Determinismo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2000" dirty="0" smtClean="0"/>
              <a:t>Si dado un estado y dado un evento, existe más de una transición válida (cuya condición, si existe,   se   satisface),   hacia   distintos   estados,   se   asumirá   un   comportamiento   no </a:t>
            </a:r>
            <a:r>
              <a:rPr lang="es-ES" sz="2000" dirty="0" err="1" smtClean="0"/>
              <a:t>determinístico</a:t>
            </a:r>
            <a:r>
              <a:rPr lang="es-ES" sz="2000" dirty="0" smtClean="0"/>
              <a:t>: es decir, cualquiera de los estados posibles podrá ser alcanzado, sin orden alguno.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3623311" cy="307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ES" dirty="0" smtClean="0"/>
              <a:t>Abusos  de Notación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17818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4348311" cy="24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692973"/>
            <a:ext cx="3867344" cy="216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259632" y="551723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Sin hablar</a:t>
            </a:r>
            <a:endParaRPr lang="en-US" sz="9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339752" y="551723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H</a:t>
            </a:r>
            <a:r>
              <a:rPr lang="es-MX" sz="900" dirty="0" smtClean="0"/>
              <a:t>ablando</a:t>
            </a:r>
            <a:endParaRPr lang="en-US" sz="900" dirty="0"/>
          </a:p>
        </p:txBody>
      </p:sp>
      <p:sp>
        <p:nvSpPr>
          <p:cNvPr id="9" name="8 Rectángulo"/>
          <p:cNvSpPr/>
          <p:nvPr/>
        </p:nvSpPr>
        <p:spPr>
          <a:xfrm>
            <a:off x="0" y="2204864"/>
            <a:ext cx="3995936" cy="4653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4067944" y="2232248"/>
            <a:ext cx="4752528" cy="46257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1484784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Existen ocasiones que </a:t>
            </a:r>
            <a:r>
              <a:rPr lang="es-ES" sz="1400" dirty="0" smtClean="0"/>
              <a:t>explotar </a:t>
            </a:r>
            <a:r>
              <a:rPr lang="es-ES" sz="1400" dirty="0"/>
              <a:t>los estados, se forma una especie de </a:t>
            </a:r>
            <a:r>
              <a:rPr lang="es-ES" sz="1400" dirty="0" smtClean="0"/>
              <a:t>abanico, en estos casos se dice que hay un abuso de notación, esto se puede evitar si se diseñan MEF más optimas.</a:t>
            </a:r>
          </a:p>
          <a:p>
            <a:r>
              <a:rPr lang="es-ES" sz="1400" dirty="0" smtClean="0"/>
              <a:t>Ver ejemplos.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: </a:t>
            </a:r>
            <a:r>
              <a:rPr lang="en-US" dirty="0" err="1" smtClean="0"/>
              <a:t>Planta</a:t>
            </a:r>
            <a:r>
              <a:rPr lang="en-US" dirty="0" smtClean="0"/>
              <a:t> </a:t>
            </a:r>
            <a:r>
              <a:rPr lang="en-US" dirty="0" err="1" smtClean="0"/>
              <a:t>Quimica</a:t>
            </a:r>
            <a:endParaRPr lang="en-US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5914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Ejemplo: </a:t>
            </a:r>
            <a:r>
              <a:rPr lang="es-MX" dirty="0" err="1" smtClean="0"/>
              <a:t>Pacman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208"/>
          <a:stretch>
            <a:fillRect/>
          </a:stretch>
        </p:blipFill>
        <p:spPr bwMode="auto">
          <a:xfrm>
            <a:off x="1115616" y="2204864"/>
            <a:ext cx="6381501" cy="338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5661248"/>
            <a:ext cx="4286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395536" y="5229200"/>
            <a:ext cx="4464496" cy="129614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dirty="0" smtClean="0">
                <a:latin typeface="+mj-lt"/>
                <a:ea typeface="+mj-ea"/>
                <a:cs typeface="+mj-cs"/>
              </a:rPr>
              <a:t>Esta MEF plasma los estados del fantasma rojo del PACMAN.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10 Conector recto"/>
          <p:cNvCxnSpPr/>
          <p:nvPr/>
        </p:nvCxnSpPr>
        <p:spPr>
          <a:xfrm flipH="1" flipV="1">
            <a:off x="899592" y="2780928"/>
            <a:ext cx="100811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Ejemplo: Máquina de peluches</a:t>
            </a:r>
            <a:endParaRPr lang="en-US" dirty="0"/>
          </a:p>
        </p:txBody>
      </p:sp>
      <p:pic>
        <p:nvPicPr>
          <p:cNvPr id="76802" name="Picture 2" descr="C:\Users\Carolina\Desktop\Documentos\Clases\CARTEL (1).png"/>
          <p:cNvPicPr>
            <a:picLocks noChangeAspect="1" noChangeArrowheads="1"/>
          </p:cNvPicPr>
          <p:nvPr/>
        </p:nvPicPr>
        <p:blipFill>
          <a:blip r:embed="rId2" cstate="print"/>
          <a:srcRect l="49552" t="23936" r="-2038" b="20632"/>
          <a:stretch>
            <a:fillRect/>
          </a:stretch>
        </p:blipFill>
        <p:spPr bwMode="auto">
          <a:xfrm>
            <a:off x="251520" y="2060848"/>
            <a:ext cx="5760640" cy="4055948"/>
          </a:xfrm>
          <a:prstGeom prst="rect">
            <a:avLst/>
          </a:prstGeom>
          <a:noFill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1"/>
            <a:ext cx="3048397" cy="25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Ejemplo: Funcionamiento Acordeón</a:t>
            </a:r>
            <a:endParaRPr lang="en-US" dirty="0"/>
          </a:p>
        </p:txBody>
      </p:sp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2" cstate="print"/>
          <a:srcRect t="62536" b="805"/>
          <a:stretch>
            <a:fillRect/>
          </a:stretch>
        </p:blipFill>
        <p:spPr bwMode="auto">
          <a:xfrm>
            <a:off x="827584" y="2060848"/>
            <a:ext cx="68407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3251795"/>
            <a:ext cx="684076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Ejemplo: Báscula</a:t>
            </a:r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5"/>
            <a:ext cx="6984776" cy="395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Ejemplo: </a:t>
            </a:r>
            <a:r>
              <a:rPr lang="es-MX" dirty="0" err="1" smtClean="0"/>
              <a:t>Movie</a:t>
            </a:r>
            <a:r>
              <a:rPr lang="es-MX" dirty="0" smtClean="0"/>
              <a:t> </a:t>
            </a:r>
            <a:r>
              <a:rPr lang="es-MX" dirty="0" err="1" smtClean="0"/>
              <a:t>Rental</a:t>
            </a:r>
            <a:endParaRPr lang="en-US" dirty="0"/>
          </a:p>
        </p:txBody>
      </p:sp>
      <p:pic>
        <p:nvPicPr>
          <p:cNvPr id="4" name="3 Marcador de contenido" descr="MEF movierent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120680" cy="459051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Ejemplo: Cajero, Retirar Saldo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95475"/>
            <a:ext cx="69818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3200" dirty="0" smtClean="0"/>
              <a:t>Las  máquinas  de  estado  finito  </a:t>
            </a:r>
            <a:r>
              <a:rPr lang="es-ES" sz="3200" b="1" dirty="0" smtClean="0"/>
              <a:t>son  una  herramienta</a:t>
            </a:r>
            <a:r>
              <a:rPr lang="es-ES" sz="3200" dirty="0" smtClean="0"/>
              <a:t>  muy útil  para  especificar  aspectos relacionados con tiempo real, dominios reactivos o autónomos, computación reactiva, protocolos, circuitos, arquitecturas de software, etc.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s-ES" sz="3200" dirty="0" smtClean="0"/>
              <a:t>Posee sintaxis y semántica formales  y que sirve para representar  aspectos  dinámicos  que no se expresan  en otros diagramas.</a:t>
            </a:r>
          </a:p>
          <a:p>
            <a:endParaRPr lang="en-US" sz="3200" dirty="0" smtClean="0"/>
          </a:p>
          <a:p>
            <a:pPr lvl="0"/>
            <a:r>
              <a:rPr lang="es-ES" sz="3200" dirty="0" smtClean="0"/>
              <a:t>Las máquinas de estados finitos son sencillas para especificar:</a:t>
            </a:r>
            <a:endParaRPr lang="en-US" sz="3200" dirty="0" smtClean="0"/>
          </a:p>
          <a:p>
            <a:pPr lvl="1"/>
            <a:r>
              <a:rPr lang="es-ES" sz="2800" dirty="0" smtClean="0"/>
              <a:t>sistemas de control,</a:t>
            </a:r>
            <a:endParaRPr lang="en-US" sz="2800" dirty="0" smtClean="0"/>
          </a:p>
          <a:p>
            <a:pPr lvl="1"/>
            <a:r>
              <a:rPr lang="es-ES" sz="2800" dirty="0" smtClean="0"/>
              <a:t>compilación, </a:t>
            </a:r>
            <a:endParaRPr lang="en-US" sz="2800" dirty="0" smtClean="0"/>
          </a:p>
          <a:p>
            <a:pPr lvl="1"/>
            <a:r>
              <a:rPr lang="es-ES" sz="2800" dirty="0" smtClean="0"/>
              <a:t>comparación de patrones,</a:t>
            </a:r>
            <a:endParaRPr lang="en-US" sz="2800" dirty="0" smtClean="0"/>
          </a:p>
          <a:p>
            <a:pPr lvl="1"/>
            <a:r>
              <a:rPr lang="es-ES" sz="2800" dirty="0" smtClean="0"/>
              <a:t>diseño de hardware,</a:t>
            </a:r>
            <a:endParaRPr lang="en-US" sz="2800" dirty="0" smtClean="0"/>
          </a:p>
          <a:p>
            <a:pPr lvl="1"/>
            <a:r>
              <a:rPr lang="es-ES" sz="2800" dirty="0" smtClean="0"/>
              <a:t>otras aplicaciones no relacionadas con la computación..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: </a:t>
            </a:r>
            <a:r>
              <a:rPr lang="en-US" dirty="0" err="1" smtClean="0"/>
              <a:t>Lámpara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 </a:t>
            </a:r>
            <a:endParaRPr lang="en-US" dirty="0" smtClean="0"/>
          </a:p>
          <a:p>
            <a:r>
              <a:rPr lang="es-ES" dirty="0" smtClean="0"/>
              <a:t>U</a:t>
            </a:r>
            <a:r>
              <a:rPr lang="es-ES_tradnl" dirty="0" err="1" smtClean="0"/>
              <a:t>na</a:t>
            </a:r>
            <a:r>
              <a:rPr lang="es-ES_tradnl" dirty="0" smtClean="0"/>
              <a:t> lámpara puede estar encendida o apagada dependiendo de la acción del </a:t>
            </a:r>
            <a:r>
              <a:rPr lang="es-ES_tradnl" dirty="0" err="1" smtClean="0"/>
              <a:t>switch</a:t>
            </a:r>
            <a:r>
              <a:rPr lang="es-ES_tradnl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41148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516216" y="4221088"/>
            <a:ext cx="216024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chemeClr val="tx1"/>
                </a:solidFill>
              </a:rPr>
              <a:t>S= Estados</a:t>
            </a:r>
          </a:p>
          <a:p>
            <a:endParaRPr lang="es-MX" dirty="0" smtClean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= </a:t>
            </a:r>
            <a:r>
              <a:rPr lang="en-US" dirty="0" err="1" smtClean="0">
                <a:solidFill>
                  <a:schemeClr val="tx1"/>
                </a:solidFill>
              </a:rPr>
              <a:t>acciones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A=</a:t>
            </a:r>
            <a:r>
              <a:rPr lang="en-US" dirty="0" err="1" smtClean="0">
                <a:solidFill>
                  <a:schemeClr val="tx1"/>
                </a:solidFill>
              </a:rPr>
              <a:t>trazas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Sk</a:t>
            </a:r>
            <a:r>
              <a:rPr lang="en-US" dirty="0" smtClean="0">
                <a:solidFill>
                  <a:schemeClr val="tx1"/>
                </a:solidFill>
              </a:rPr>
              <a:t>=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stado </a:t>
            </a:r>
            <a:r>
              <a:rPr lang="en-US" dirty="0" err="1" smtClean="0">
                <a:solidFill>
                  <a:schemeClr val="tx1"/>
                </a:solidFill>
              </a:rPr>
              <a:t>inicial</a:t>
            </a:r>
            <a:endParaRPr lang="es-MX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61507" t="39612" r="36664" b="51702"/>
          <a:stretch>
            <a:fillRect/>
          </a:stretch>
        </p:blipFill>
        <p:spPr bwMode="auto">
          <a:xfrm>
            <a:off x="6588224" y="4725144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 flipH="1" flipV="1">
            <a:off x="6012160" y="4365104"/>
            <a:ext cx="576064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 flipV="1">
            <a:off x="3707904" y="4077072"/>
            <a:ext cx="288032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 flipV="1">
            <a:off x="4283968" y="3789040"/>
            <a:ext cx="2448272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 flipV="1">
            <a:off x="4572000" y="4797152"/>
            <a:ext cx="2312640" cy="296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 flipV="1">
            <a:off x="3275856" y="4509120"/>
            <a:ext cx="3464768" cy="1448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899592" y="3429000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Nota: se </a:t>
            </a:r>
            <a:r>
              <a:rPr lang="en-US" sz="1000" dirty="0" err="1" smtClean="0"/>
              <a:t>debe</a:t>
            </a:r>
            <a:r>
              <a:rPr lang="en-US" sz="1000" dirty="0" smtClean="0"/>
              <a:t> </a:t>
            </a:r>
            <a:r>
              <a:rPr lang="en-US" sz="1000" dirty="0" err="1" smtClean="0"/>
              <a:t>poner</a:t>
            </a:r>
            <a:r>
              <a:rPr lang="en-US" sz="1000" dirty="0" smtClean="0"/>
              <a:t> </a:t>
            </a:r>
            <a:r>
              <a:rPr lang="en-US" sz="1000" dirty="0" err="1" smtClean="0"/>
              <a:t>una</a:t>
            </a:r>
            <a:r>
              <a:rPr lang="en-US" sz="1000" dirty="0" smtClean="0"/>
              <a:t> </a:t>
            </a:r>
            <a:r>
              <a:rPr lang="en-US" sz="1000" dirty="0" err="1" smtClean="0"/>
              <a:t>flecha</a:t>
            </a:r>
            <a:r>
              <a:rPr lang="en-US" sz="1000" dirty="0" smtClean="0"/>
              <a:t> </a:t>
            </a:r>
            <a:r>
              <a:rPr lang="en-US" sz="1000" dirty="0" err="1" smtClean="0"/>
              <a:t>para</a:t>
            </a:r>
            <a:r>
              <a:rPr lang="en-US" sz="1000" dirty="0" smtClean="0"/>
              <a:t> </a:t>
            </a:r>
            <a:r>
              <a:rPr lang="en-US" sz="1000" dirty="0" err="1" smtClean="0"/>
              <a:t>indicar</a:t>
            </a:r>
            <a:r>
              <a:rPr lang="en-US" sz="1000" dirty="0" smtClean="0"/>
              <a:t> </a:t>
            </a:r>
            <a:r>
              <a:rPr lang="en-US" sz="1000" dirty="0" err="1" smtClean="0"/>
              <a:t>cual</a:t>
            </a:r>
            <a:r>
              <a:rPr lang="en-US" sz="1000" dirty="0" smtClean="0"/>
              <a:t> </a:t>
            </a:r>
            <a:r>
              <a:rPr lang="en-US" sz="1000" dirty="0" err="1" smtClean="0"/>
              <a:t>es</a:t>
            </a:r>
            <a:r>
              <a:rPr lang="en-US" sz="1000" dirty="0" smtClean="0"/>
              <a:t> el </a:t>
            </a:r>
            <a:r>
              <a:rPr lang="en-US" sz="1000" dirty="0" err="1" smtClean="0"/>
              <a:t>estado</a:t>
            </a:r>
            <a:r>
              <a:rPr lang="en-US" sz="1000" dirty="0" smtClean="0"/>
              <a:t> </a:t>
            </a:r>
            <a:r>
              <a:rPr lang="en-US" sz="1000" dirty="0" err="1" smtClean="0"/>
              <a:t>inicial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Deadlock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Formalmente</a:t>
            </a:r>
            <a:r>
              <a:rPr lang="en-US" sz="1600" dirty="0" smtClean="0"/>
              <a:t> </a:t>
            </a:r>
            <a:r>
              <a:rPr lang="en-US" sz="1600" dirty="0" err="1" smtClean="0"/>
              <a:t>hablando</a:t>
            </a:r>
            <a:r>
              <a:rPr lang="en-US" sz="1600" dirty="0" smtClean="0"/>
              <a:t>, </a:t>
            </a:r>
            <a:r>
              <a:rPr lang="en-US" sz="1600" dirty="0" err="1" smtClean="0"/>
              <a:t>una</a:t>
            </a:r>
            <a:r>
              <a:rPr lang="en-US" sz="1600" dirty="0" smtClean="0"/>
              <a:t> FSM S , Σ, A ⊆ S × Σ × S , </a:t>
            </a:r>
            <a:r>
              <a:rPr lang="en-US" sz="1600" dirty="0" err="1" smtClean="0"/>
              <a:t>sk</a:t>
            </a:r>
            <a:r>
              <a:rPr lang="en-US" sz="1600" dirty="0" smtClean="0"/>
              <a:t> </a:t>
            </a:r>
            <a:r>
              <a:rPr lang="es-ES" sz="1600" dirty="0" smtClean="0"/>
              <a:t>tiene </a:t>
            </a:r>
            <a:r>
              <a:rPr lang="es-ES" sz="1600" dirty="0" err="1" smtClean="0"/>
              <a:t>deadlock</a:t>
            </a:r>
            <a:r>
              <a:rPr lang="es-ES" sz="1600" dirty="0" smtClean="0"/>
              <a:t>, si existe algún nodo  s ∈ S , tal que no existen un evento e y un nodo t ∈ S</a:t>
            </a:r>
            <a:r>
              <a:rPr lang="en-US" sz="1600" dirty="0" smtClean="0"/>
              <a:t> </a:t>
            </a:r>
            <a:r>
              <a:rPr lang="es-ES" sz="1600" dirty="0" smtClean="0"/>
              <a:t>tal que</a:t>
            </a:r>
          </a:p>
          <a:p>
            <a:pPr>
              <a:buNone/>
            </a:pPr>
            <a:r>
              <a:rPr lang="es-ES" sz="1600" dirty="0" smtClean="0"/>
              <a:t>      ( s, e, t ) ∈ A . 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r>
              <a:rPr lang="es-ES" sz="1600" dirty="0" smtClean="0"/>
              <a:t>  En otras</a:t>
            </a:r>
            <a:r>
              <a:rPr lang="en-US" sz="1600" dirty="0" smtClean="0"/>
              <a:t> </a:t>
            </a:r>
            <a:r>
              <a:rPr lang="es-ES" sz="1600" dirty="0" smtClean="0"/>
              <a:t>palabras, </a:t>
            </a:r>
            <a:r>
              <a:rPr lang="es-ES" sz="1600" dirty="0" smtClean="0">
                <a:solidFill>
                  <a:srgbClr val="FF0000"/>
                </a:solidFill>
              </a:rPr>
              <a:t>si existe algún nodo que no posea “salida” para ningún evento.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01008"/>
            <a:ext cx="2833886" cy="283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de </a:t>
            </a:r>
            <a:r>
              <a:rPr lang="es-MX" dirty="0" err="1" smtClean="0"/>
              <a:t>DeadLock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87010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1700808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Diseño de cascada, desarrollo de software.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70566"/>
            <a:ext cx="4464496" cy="126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724128" y="1844824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Partido de futbol.</a:t>
            </a:r>
            <a:endParaRPr lang="en-US" dirty="0"/>
          </a:p>
        </p:txBody>
      </p:sp>
      <p:cxnSp>
        <p:nvCxnSpPr>
          <p:cNvPr id="9" name="8 Conector recto de flecha"/>
          <p:cNvCxnSpPr/>
          <p:nvPr/>
        </p:nvCxnSpPr>
        <p:spPr>
          <a:xfrm flipH="1" flipV="1">
            <a:off x="4427984" y="5445224"/>
            <a:ext cx="1296144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6084168" y="3645024"/>
            <a:ext cx="2016224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5796136" y="5949280"/>
            <a:ext cx="248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Ya no vuelven a iniciar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Extensiones: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97152"/>
          </a:xfrm>
        </p:spPr>
        <p:txBody>
          <a:bodyPr>
            <a:normAutofit fontScale="25000" lnSpcReduction="20000"/>
          </a:bodyPr>
          <a:lstStyle/>
          <a:p>
            <a:r>
              <a:rPr lang="es-MX" sz="5600" b="1" dirty="0" smtClean="0"/>
              <a:t>Condiciones: </a:t>
            </a:r>
            <a:r>
              <a:rPr lang="es-ES" sz="5600" dirty="0" smtClean="0"/>
              <a:t>Son expresiones booleanas que determinan si una transición entre estados puede realizarse. Se escriben entre corchetes.</a:t>
            </a:r>
          </a:p>
          <a:p>
            <a:pPr>
              <a:buNone/>
            </a:pPr>
            <a:endParaRPr lang="es-ES" sz="5600" dirty="0" smtClean="0"/>
          </a:p>
          <a:p>
            <a:pPr>
              <a:buNone/>
            </a:pPr>
            <a:endParaRPr lang="es-ES" sz="5600" dirty="0" smtClean="0"/>
          </a:p>
          <a:p>
            <a:pPr>
              <a:buNone/>
            </a:pPr>
            <a:endParaRPr lang="es-ES" sz="5600" dirty="0" smtClean="0"/>
          </a:p>
          <a:p>
            <a:pPr>
              <a:buNone/>
            </a:pPr>
            <a:endParaRPr lang="es-ES" sz="5600" dirty="0" smtClean="0"/>
          </a:p>
          <a:p>
            <a:r>
              <a:rPr lang="es-ES" sz="5600" b="1" dirty="0" smtClean="0"/>
              <a:t>Acciones: </a:t>
            </a:r>
            <a:r>
              <a:rPr lang="es-ES" sz="5600" dirty="0" smtClean="0"/>
              <a:t>Inmediatamente después de ejecutar una transición y antes de arribar al siguiente estado, la máquina de estado ejecuta una acción. Básicamente, para nosotros, las acciones serán asignaciones de valores a variables. En algunos contextos, dentro de las acciones, también se lanzan eventos (para luego sincronizar otras máquinas). Se escriben entre corchetes.</a:t>
            </a:r>
            <a:endParaRPr lang="en-US" sz="5600" dirty="0" smtClean="0"/>
          </a:p>
          <a:p>
            <a:endParaRPr lang="es-ES" sz="5600" dirty="0" smtClean="0"/>
          </a:p>
          <a:p>
            <a:endParaRPr lang="es-ES" sz="5600" dirty="0" smtClean="0"/>
          </a:p>
          <a:p>
            <a:endParaRPr lang="es-ES" sz="5600" dirty="0" smtClean="0"/>
          </a:p>
          <a:p>
            <a:endParaRPr lang="es-ES" sz="5600" dirty="0" smtClean="0"/>
          </a:p>
          <a:p>
            <a:endParaRPr lang="es-ES" sz="5600" dirty="0" smtClean="0"/>
          </a:p>
          <a:p>
            <a:r>
              <a:rPr lang="es-ES" sz="5600" b="1" dirty="0" smtClean="0"/>
              <a:t>Variables: </a:t>
            </a:r>
            <a:r>
              <a:rPr lang="es-ES" sz="5600" dirty="0" smtClean="0"/>
              <a:t>Sus valores posibles deben pertenecer a un dominio finito. Pueden utilizarse estructuras como arreglos o tipos abstractos de datos en general (cómo por ejemplo conjuntos o pilas).</a:t>
            </a:r>
            <a:r>
              <a:rPr lang="en-US" sz="5600" dirty="0" smtClean="0"/>
              <a:t> </a:t>
            </a:r>
            <a:r>
              <a:rPr lang="es-ES" sz="5600" dirty="0" smtClean="0"/>
              <a:t>Las variables pueden usarse dentro de las expresiones booleanas de las condiciones y su valor puede  cambiarse  utilizando  acciones,  generalmente  asignaciones.  A su vez, salvo explicitado  lo  contrario,  las  variables  son  compartidas  por  todas  las  </a:t>
            </a:r>
            <a:r>
              <a:rPr lang="es-ES" sz="5600" dirty="0" err="1" smtClean="0"/>
              <a:t>FSMs</a:t>
            </a:r>
            <a:r>
              <a:rPr lang="es-ES" sz="5600" dirty="0" smtClean="0"/>
              <a:t>  de  la composición (es decir pueden verse como globales a todas las máquinas de estado).</a:t>
            </a:r>
            <a:endParaRPr lang="en-US" sz="5600" dirty="0" smtClean="0"/>
          </a:p>
          <a:p>
            <a:endParaRPr lang="es-ES" sz="5600" dirty="0" smtClean="0"/>
          </a:p>
          <a:p>
            <a:pPr>
              <a:buNone/>
            </a:pPr>
            <a:r>
              <a:rPr lang="en-US" sz="5600" dirty="0" smtClean="0"/>
              <a:t>    </a:t>
            </a:r>
          </a:p>
          <a:p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2160240" cy="66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149080"/>
            <a:ext cx="2076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Ejemplo: Uso de condiciones, variables y acciones.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24944"/>
            <a:ext cx="42481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79512" y="1628800"/>
            <a:ext cx="4860032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 local de ropa puede estar vacío o lleno según la cantidad de personas que hay en su interior. Inicialmente está vacío, pero luego de ingresar la primer persona esta lleno. A partir de ahí, la gente puede ingresar o salir. Cuando sale el último, vuelve a estar vacío.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Todas las variables se deben definir de antemano: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contador : [0, 99999999] (por simplicidad, permitiremos decir  N . Sin embargo, debemos resaltar  que  esto  no  es  del  todo  correcto:  el  dominio  debe  tener  un  número  finito  de valores).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MEF Temporizadas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 smtClean="0"/>
              <a:t>Muchas veces los disparadores de los eventos que provocan los cambios de estado de las máquinas son iniciados por el paso del tiempo. </a:t>
            </a:r>
          </a:p>
          <a:p>
            <a:endParaRPr lang="es-ES" dirty="0" smtClean="0"/>
          </a:p>
          <a:p>
            <a:r>
              <a:rPr lang="es-ES" dirty="0" smtClean="0"/>
              <a:t>Por ej. el cambio de luz de los semáforos</a:t>
            </a:r>
          </a:p>
          <a:p>
            <a:r>
              <a:rPr lang="es-ES" dirty="0" smtClean="0"/>
              <a:t>Un rociador automático de césped que se enciende y riega cada 2 horas por 10 minutos.</a:t>
            </a:r>
          </a:p>
          <a:p>
            <a:endParaRPr lang="es-ES" dirty="0" smtClean="0"/>
          </a:p>
          <a:p>
            <a:r>
              <a:rPr lang="es-ES" dirty="0" smtClean="0"/>
              <a:t>En todos estos casos la decisión de que ocurran los eventos es disparada por el tiempo. Para poder representar este funcionamiento utilizando </a:t>
            </a:r>
            <a:r>
              <a:rPr lang="es-ES" dirty="0" err="1" smtClean="0"/>
              <a:t>MEFs</a:t>
            </a:r>
            <a:r>
              <a:rPr lang="es-ES" dirty="0" smtClean="0"/>
              <a:t> se hace necesario extenderlas agregando un componente extra denominado “</a:t>
            </a:r>
            <a:r>
              <a:rPr lang="es-ES" dirty="0" err="1" smtClean="0"/>
              <a:t>timer</a:t>
            </a:r>
            <a:r>
              <a:rPr lang="es-ES" dirty="0" smtClean="0"/>
              <a:t>”.</a:t>
            </a:r>
            <a:endParaRPr lang="en-US" dirty="0" smtClean="0"/>
          </a:p>
          <a:p>
            <a:endParaRPr lang="es-MX" dirty="0" smtClean="0"/>
          </a:p>
          <a:p>
            <a:r>
              <a:rPr lang="es-MX" dirty="0" smtClean="0"/>
              <a:t>Declaración:</a:t>
            </a:r>
            <a:endParaRPr lang="en-US" dirty="0" smtClean="0"/>
          </a:p>
          <a:p>
            <a:r>
              <a:rPr lang="es-ES" dirty="0" err="1" smtClean="0"/>
              <a:t>nombreTimer</a:t>
            </a:r>
            <a:r>
              <a:rPr lang="es-ES" dirty="0" smtClean="0"/>
              <a:t>: </a:t>
            </a:r>
            <a:r>
              <a:rPr lang="es-ES" dirty="0" err="1" smtClean="0"/>
              <a:t>timer</a:t>
            </a:r>
            <a:r>
              <a:rPr lang="es-ES" dirty="0" smtClean="0"/>
              <a:t>. En -unidad de tiempo-. (por ej. segundos).</a:t>
            </a:r>
          </a:p>
          <a:p>
            <a:endParaRPr lang="es-ES" dirty="0" smtClean="0"/>
          </a:p>
          <a:p>
            <a:r>
              <a:rPr lang="es-ES" dirty="0" smtClean="0"/>
              <a:t>Las únicas operaciones permitidas por el </a:t>
            </a:r>
            <a:r>
              <a:rPr lang="es-ES" dirty="0" err="1" smtClean="0"/>
              <a:t>timer</a:t>
            </a:r>
            <a:r>
              <a:rPr lang="es-ES" dirty="0" smtClean="0"/>
              <a:t> es “</a:t>
            </a:r>
            <a:r>
              <a:rPr lang="es-ES" dirty="0" err="1" smtClean="0"/>
              <a:t>resetearlo</a:t>
            </a:r>
            <a:r>
              <a:rPr lang="es-ES" dirty="0" smtClean="0"/>
              <a:t>” (es decir colocar su cuenta en</a:t>
            </a:r>
            <a:r>
              <a:rPr lang="en-US" dirty="0" smtClean="0"/>
              <a:t> </a:t>
            </a:r>
            <a:r>
              <a:rPr lang="es-ES" dirty="0" smtClean="0"/>
              <a:t>0) y chequear su valor (es decir, ver el tiempo transcurrido desde su último “</a:t>
            </a:r>
            <a:r>
              <a:rPr lang="es-ES" dirty="0" err="1" smtClean="0"/>
              <a:t>reset</a:t>
            </a:r>
            <a:r>
              <a:rPr lang="es-ES" dirty="0" smtClean="0"/>
              <a:t>”). Una vez que el </a:t>
            </a:r>
            <a:r>
              <a:rPr lang="es-ES" dirty="0" err="1" smtClean="0"/>
              <a:t>timer</a:t>
            </a:r>
            <a:r>
              <a:rPr lang="es-ES" dirty="0" smtClean="0"/>
              <a:t> es “</a:t>
            </a:r>
            <a:r>
              <a:rPr lang="es-ES" dirty="0" err="1" smtClean="0"/>
              <a:t>reseteado</a:t>
            </a:r>
            <a:r>
              <a:rPr lang="es-ES" dirty="0" smtClean="0"/>
              <a:t>” empieza a contar el tiempo transcurrido hacia adelante, y eso es todo lo que sabe hacer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Ejemplo: MEF temporizadas</a:t>
            </a:r>
            <a:endParaRPr lang="en-US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325" y="1866900"/>
            <a:ext cx="4550891" cy="33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23528" y="5517232"/>
            <a:ext cx="781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Descripción: inicialmente un rociador esta apagado y empieza la cuenta regresiva de t , pasan 120 minutos entonces el rociador empieza a funcionar durante 10 minutos, una vez que transcurren 10 minutos se cierra el grifo y vuelve a iniciar la cuenta regresiva.</a:t>
            </a:r>
            <a:endParaRPr lang="en-US" sz="1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</TotalTime>
  <Words>868</Words>
  <Application>Microsoft Office PowerPoint</Application>
  <PresentationFormat>Presentación en pantalla (4:3)</PresentationFormat>
  <Paragraphs>84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Intermedio</vt:lpstr>
      <vt:lpstr>Máquinas de Estado Finito</vt:lpstr>
      <vt:lpstr>Definición</vt:lpstr>
      <vt:lpstr>Ejemplo: Lámpara</vt:lpstr>
      <vt:lpstr>Deadlock</vt:lpstr>
      <vt:lpstr>Ejemplo de DeadLock</vt:lpstr>
      <vt:lpstr>Extensiones:</vt:lpstr>
      <vt:lpstr>Ejemplo: Uso de condiciones, variables y acciones.</vt:lpstr>
      <vt:lpstr>MEF Temporizadas</vt:lpstr>
      <vt:lpstr>Ejemplo: MEF temporizadas</vt:lpstr>
      <vt:lpstr>No Determinismo</vt:lpstr>
      <vt:lpstr>  Abusos  de Notación </vt:lpstr>
      <vt:lpstr>Ejemplo: Planta Quimica</vt:lpstr>
      <vt:lpstr>Ejemplo: Pacman</vt:lpstr>
      <vt:lpstr>Ejemplo: Máquina de peluches</vt:lpstr>
      <vt:lpstr>Ejemplo: Funcionamiento Acordeón</vt:lpstr>
      <vt:lpstr>Ejemplo: Báscula</vt:lpstr>
      <vt:lpstr>Ejemplo: Movie Rental</vt:lpstr>
      <vt:lpstr>Ejemplo: Cajero, Retirar Saldo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Máquinas de Estado Finito</dc:title>
  <dc:creator>Carolina</dc:creator>
  <cp:lastModifiedBy>Chavira</cp:lastModifiedBy>
  <cp:revision>28</cp:revision>
  <dcterms:created xsi:type="dcterms:W3CDTF">2011-11-12T21:50:21Z</dcterms:created>
  <dcterms:modified xsi:type="dcterms:W3CDTF">2012-11-22T18:44:24Z</dcterms:modified>
</cp:coreProperties>
</file>